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6"/>
  </p:handoutMasterIdLst>
  <p:sldIdLst>
    <p:sldId id="256" r:id="rId2"/>
    <p:sldId id="258" r:id="rId3"/>
    <p:sldId id="259" r:id="rId4"/>
    <p:sldId id="318" r:id="rId5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E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AF7E6CCC-6C09-4EEC-B549-05A4C7CFD9CF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971BCC1A-DB5D-4E2F-B599-F8540C65E6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474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438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6" descr="ê´ë ¨ ì´ë¯¸ì§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23" y="4057599"/>
            <a:ext cx="9420225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line pngì ëí ì´ë¯¸ì§ ê²ìê²°ê³¼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49410" r="39462" b="47261"/>
          <a:stretch/>
        </p:blipFill>
        <p:spPr bwMode="auto">
          <a:xfrm flipH="1">
            <a:off x="0" y="-4234"/>
            <a:ext cx="9144000" cy="5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직선 연결선 8"/>
          <p:cNvCxnSpPr/>
          <p:nvPr userDrawn="1"/>
        </p:nvCxnSpPr>
        <p:spPr>
          <a:xfrm>
            <a:off x="183502" y="620688"/>
            <a:ext cx="85649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 userDrawn="1"/>
        </p:nvSpPr>
        <p:spPr>
          <a:xfrm>
            <a:off x="7380312" y="6525924"/>
            <a:ext cx="17283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dirty="0">
                <a:solidFill>
                  <a:schemeClr val="bg1">
                    <a:lumMod val="50000"/>
                  </a:schemeClr>
                </a:solidFill>
              </a:rPr>
              <a:t>ⓒ </a:t>
            </a:r>
            <a:r>
              <a:rPr lang="ko-KR" altLang="en-US" sz="800" b="1" dirty="0" err="1">
                <a:solidFill>
                  <a:schemeClr val="bg1">
                    <a:lumMod val="50000"/>
                  </a:schemeClr>
                </a:solidFill>
              </a:rPr>
              <a:t>스토리잡</a:t>
            </a:r>
            <a:r>
              <a:rPr lang="en-US" altLang="ko-KR" sz="800" b="1" dirty="0">
                <a:solidFill>
                  <a:schemeClr val="bg1">
                    <a:lumMod val="50000"/>
                  </a:schemeClr>
                </a:solidFill>
              </a:rPr>
              <a:t>. All rights reserved.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009EE7"/>
              </a:clrFrom>
              <a:clrTo>
                <a:srgbClr val="009EE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1500" l="1402" r="93925">
                        <a14:foregroundMark x1="20093" y1="47000" x2="78972" y2="47500"/>
                      </a14:backgroundRemoval>
                    </a14:imgEffect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116" y="52838"/>
            <a:ext cx="594477" cy="55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139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6" descr="ê´ë ¨ ì´ë¯¸ì§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23" y="4057599"/>
            <a:ext cx="9420225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65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92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3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0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81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67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7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7505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997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1984E-BB24-44FB-BBA2-16E4C37949D1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FB4C7-76BB-4DC4-9AA9-0EE73B48CA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34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Jin\Desktop\png모음\24150-8-lines-fil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3" b="18652"/>
          <a:stretch/>
        </p:blipFill>
        <p:spPr bwMode="auto">
          <a:xfrm>
            <a:off x="3138038" y="3429000"/>
            <a:ext cx="5667376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직선 연결선 10"/>
          <p:cNvCxnSpPr/>
          <p:nvPr/>
        </p:nvCxnSpPr>
        <p:spPr>
          <a:xfrm>
            <a:off x="431670" y="3501008"/>
            <a:ext cx="8280660" cy="0"/>
          </a:xfrm>
          <a:prstGeom prst="line">
            <a:avLst/>
          </a:prstGeom>
          <a:ln>
            <a:solidFill>
              <a:srgbClr val="28457E">
                <a:alpha val="4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C091D30-F153-4974-9B4A-D8C4B70A27CD}"/>
              </a:ext>
            </a:extLst>
          </p:cNvPr>
          <p:cNvSpPr txBox="1"/>
          <p:nvPr/>
        </p:nvSpPr>
        <p:spPr>
          <a:xfrm>
            <a:off x="2051720" y="2372687"/>
            <a:ext cx="67687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200" b="1" dirty="0">
                <a:solidFill>
                  <a:srgbClr val="666699"/>
                </a:solidFill>
                <a:latin typeface="나눔바른고딕OTF" pitchFamily="18" charset="-127"/>
                <a:ea typeface="나눔바른고딕OTF" pitchFamily="18" charset="-127"/>
              </a:rPr>
              <a:t>마인드 </a:t>
            </a:r>
            <a:r>
              <a:rPr lang="en-US" altLang="ko-KR" sz="2200" b="1" dirty="0">
                <a:solidFill>
                  <a:srgbClr val="666699"/>
                </a:solidFill>
                <a:latin typeface="나눔바른고딕OTF" pitchFamily="18" charset="-127"/>
                <a:ea typeface="나눔바른고딕OTF" pitchFamily="18" charset="-127"/>
              </a:rPr>
              <a:t>Up!  </a:t>
            </a:r>
            <a:r>
              <a:rPr lang="ko-KR" altLang="en-US" sz="2200" b="1" dirty="0">
                <a:solidFill>
                  <a:srgbClr val="666699"/>
                </a:solidFill>
                <a:latin typeface="나눔바른고딕OTF" pitchFamily="18" charset="-127"/>
                <a:ea typeface="나눔바른고딕OTF" pitchFamily="18" charset="-127"/>
              </a:rPr>
              <a:t>비전 </a:t>
            </a:r>
            <a:r>
              <a:rPr lang="en-US" altLang="ko-KR" sz="2200" b="1" dirty="0">
                <a:solidFill>
                  <a:srgbClr val="666699"/>
                </a:solidFill>
                <a:latin typeface="나눔바른고딕OTF" pitchFamily="18" charset="-127"/>
                <a:ea typeface="나눔바른고딕OTF" pitchFamily="18" charset="-127"/>
              </a:rPr>
              <a:t>Up! </a:t>
            </a:r>
            <a:r>
              <a:rPr lang="ko-KR" altLang="en-US" sz="2200" b="1" dirty="0">
                <a:solidFill>
                  <a:srgbClr val="666699"/>
                </a:solidFill>
                <a:latin typeface="나눔바른고딕OTF" pitchFamily="18" charset="-127"/>
                <a:ea typeface="나눔바른고딕OTF" pitchFamily="18" charset="-127"/>
              </a:rPr>
              <a:t>학생회 간부대상  </a:t>
            </a:r>
            <a:endParaRPr lang="en-US" altLang="ko-KR" sz="2200" b="1" dirty="0">
              <a:solidFill>
                <a:srgbClr val="666699"/>
              </a:solidFill>
              <a:latin typeface="나눔바른고딕OTF" pitchFamily="18" charset="-127"/>
              <a:ea typeface="나눔바른고딕OTF" pitchFamily="18" charset="-127"/>
            </a:endParaRPr>
          </a:p>
          <a:p>
            <a:pPr algn="r"/>
            <a:r>
              <a:rPr lang="ko-KR" altLang="en-US" sz="2800" b="1" dirty="0" err="1">
                <a:solidFill>
                  <a:srgbClr val="FF0000"/>
                </a:solidFill>
                <a:latin typeface="나눔바른고딕OTF" pitchFamily="18" charset="-127"/>
                <a:ea typeface="나눔바른고딕OTF" pitchFamily="18" charset="-127"/>
              </a:rPr>
              <a:t>인성ㆍ리더십</a:t>
            </a:r>
            <a:r>
              <a:rPr lang="ko-KR" altLang="en-US" sz="2800" b="1" dirty="0">
                <a:solidFill>
                  <a:srgbClr val="FF0000"/>
                </a:solidFill>
                <a:latin typeface="나눔바른고딕OTF" pitchFamily="18" charset="-127"/>
                <a:ea typeface="나눔바른고딕OTF" pitchFamily="18" charset="-127"/>
              </a:rPr>
              <a:t> 캠프 프로그램 안내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EDF055A-C6B6-86DE-4D06-FF76F7B45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55" y="116632"/>
            <a:ext cx="2097917" cy="64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6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539930"/>
              </p:ext>
            </p:extLst>
          </p:nvPr>
        </p:nvGraphicFramePr>
        <p:xfrm>
          <a:off x="1403648" y="695755"/>
          <a:ext cx="7323088" cy="1117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9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6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200" b="1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교육대상</a:t>
                      </a:r>
                      <a:endParaRPr lang="en-US" altLang="ko-KR" sz="1200" b="1" kern="0" dirty="0">
                        <a:solidFill>
                          <a:prstClr val="black"/>
                        </a:solidFill>
                        <a:latin typeface="나눔바른고딕OTF" pitchFamily="18" charset="-127"/>
                        <a:ea typeface="나눔바른고딕OTF" pitchFamily="18" charset="-127"/>
                        <a:cs typeface="Arial" pitchFamily="34" charset="0"/>
                      </a:endParaRP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프로그램</a:t>
                      </a:r>
                      <a:endParaRPr lang="en-US" altLang="ko-KR" sz="1200" b="1" kern="0" dirty="0">
                        <a:solidFill>
                          <a:prstClr val="black"/>
                        </a:solidFill>
                        <a:latin typeface="나눔바른고딕OTF" pitchFamily="18" charset="-127"/>
                        <a:ea typeface="나눔바른고딕OTF" pitchFamily="18" charset="-127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 참가인원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진행 시간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교육일정 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교육장소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학생회 간부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30</a:t>
                      </a:r>
                      <a:r>
                        <a:rPr lang="ko-KR" altLang="en-US" sz="12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명내외</a:t>
                      </a:r>
                      <a:endParaRPr lang="ko-KR" altLang="en-US" sz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바른고딕OTF" pitchFamily="18" charset="-127"/>
                        <a:ea typeface="나눔바른고딕OTF" pitchFamily="18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2</a:t>
                      </a:r>
                      <a:r>
                        <a:rPr lang="ko-KR" altLang="en-US" sz="1200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일간 </a:t>
                      </a:r>
                      <a:endParaRPr lang="en-US" altLang="ko-KR" sz="1200" kern="0" dirty="0">
                        <a:solidFill>
                          <a:prstClr val="black"/>
                        </a:solidFill>
                        <a:latin typeface="나눔바른고딕OTF" pitchFamily="18" charset="-127"/>
                        <a:ea typeface="나눔바른고딕OTF" pitchFamily="18" charset="-127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12</a:t>
                      </a:r>
                      <a:r>
                        <a:rPr lang="ko-KR" altLang="en-US" sz="1200" kern="0" dirty="0">
                          <a:solidFill>
                            <a:prstClr val="black"/>
                          </a:solidFill>
                          <a:latin typeface="나눔바른고딕OTF" pitchFamily="18" charset="-127"/>
                          <a:ea typeface="나눔바른고딕OTF" pitchFamily="18" charset="-127"/>
                          <a:cs typeface="Arial" pitchFamily="34" charset="0"/>
                        </a:rPr>
                        <a:t>시간</a:t>
                      </a:r>
                      <a:endParaRPr lang="en-US" altLang="ko-KR" sz="1200" kern="0" dirty="0">
                        <a:solidFill>
                          <a:prstClr val="black"/>
                        </a:solidFill>
                        <a:latin typeface="나눔바른고딕OTF" pitchFamily="18" charset="-127"/>
                        <a:ea typeface="나눔바른고딕OTF" pitchFamily="18" charset="-127"/>
                        <a:cs typeface="Arial" pitchFamily="34" charset="0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10</a:t>
                      </a:r>
                      <a:r>
                        <a:rPr lang="ko-KR" altLang="en-US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월 </a:t>
                      </a:r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21(</a:t>
                      </a:r>
                      <a:r>
                        <a:rPr lang="ko-KR" altLang="en-US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금</a:t>
                      </a:r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)~22(</a:t>
                      </a:r>
                      <a:r>
                        <a:rPr lang="ko-KR" altLang="en-US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토</a:t>
                      </a:r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1</a:t>
                      </a:r>
                      <a:r>
                        <a:rPr lang="ko-KR" altLang="en-US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박</a:t>
                      </a:r>
                      <a:r>
                        <a:rPr lang="en-US" altLang="ko-KR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2</a:t>
                      </a:r>
                      <a:r>
                        <a:rPr lang="ko-KR" altLang="en-US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바른고딕OTF" pitchFamily="18" charset="-127"/>
                          <a:ea typeface="나눔바른고딕OTF" pitchFamily="18" charset="-127"/>
                        </a:rPr>
                        <a:t>일</a:t>
                      </a:r>
                      <a:endParaRPr lang="en-US" altLang="ko-KR" sz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바른고딕OTF" pitchFamily="18" charset="-127"/>
                        <a:ea typeface="나눔바른고딕OTF" pitchFamily="18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나눔바른고딕OTF" pitchFamily="18" charset="-127"/>
                          <a:ea typeface="나눔바른고딕OTF" pitchFamily="18" charset="-127"/>
                        </a:rPr>
                        <a:t>경주한화리조트</a:t>
                      </a:r>
                      <a:endParaRPr lang="ko-KR" altLang="en-US" sz="1200" b="0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나눔바른고딕OTF" pitchFamily="18" charset="-127"/>
                        <a:ea typeface="나눔바른고딕OTF" pitchFamily="18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모서리가 둥근 직사각형 4"/>
          <p:cNvSpPr/>
          <p:nvPr/>
        </p:nvSpPr>
        <p:spPr>
          <a:xfrm>
            <a:off x="395536" y="689829"/>
            <a:ext cx="931862" cy="1117261"/>
          </a:xfrm>
          <a:prstGeom prst="roundRect">
            <a:avLst>
              <a:gd name="adj" fmla="val 6330"/>
            </a:avLst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wrap="square" lIns="54000" rIns="54000" rtlCol="0" anchor="ctr"/>
          <a:lstStyle/>
          <a:p>
            <a:pPr algn="ctr" latinLnBrk="0"/>
            <a:r>
              <a:rPr lang="ko-KR" altLang="en-US" sz="1200" b="1" kern="0" dirty="0">
                <a:solidFill>
                  <a:prstClr val="black"/>
                </a:solidFill>
                <a:latin typeface="나눔바른고딕OTF" pitchFamily="18" charset="-127"/>
                <a:ea typeface="나눔바른고딕OTF" pitchFamily="18" charset="-127"/>
                <a:cs typeface="Arial" pitchFamily="34" charset="0"/>
              </a:rPr>
              <a:t>프로그램 개요</a:t>
            </a:r>
            <a:endParaRPr lang="en-US" altLang="ko-KR" sz="1200" b="1" kern="0" dirty="0">
              <a:solidFill>
                <a:prstClr val="black"/>
              </a:solidFill>
              <a:latin typeface="나눔바른고딕OTF" pitchFamily="18" charset="-127"/>
              <a:ea typeface="나눔바른고딕OTF" pitchFamily="18" charset="-127"/>
              <a:cs typeface="Arial" pitchFamily="34" charset="0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1902319"/>
            <a:ext cx="931862" cy="936000"/>
          </a:xfrm>
          <a:prstGeom prst="roundRect">
            <a:avLst>
              <a:gd name="adj" fmla="val 5421"/>
            </a:avLst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wrap="square" lIns="54000" rIns="54000" rtlCol="0" anchor="ctr"/>
          <a:lstStyle/>
          <a:p>
            <a:pPr algn="ctr" latinLnBrk="0"/>
            <a:r>
              <a:rPr lang="ko-KR" altLang="en-US" sz="1200" b="1" kern="0" dirty="0">
                <a:solidFill>
                  <a:prstClr val="black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Arial" pitchFamily="34" charset="0"/>
              </a:rPr>
              <a:t>교육목적</a:t>
            </a:r>
            <a:endParaRPr lang="en-US" altLang="ko-KR" sz="1200" b="1" kern="0" dirty="0">
              <a:solidFill>
                <a:prstClr val="black"/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  <a:cs typeface="Arial" pitchFamily="34" charset="0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394073" y="1902319"/>
            <a:ext cx="7332663" cy="936000"/>
          </a:xfrm>
          <a:prstGeom prst="roundRect">
            <a:avLst>
              <a:gd name="adj" fmla="val 4233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wrap="square" lIns="54000" rIns="54000" rtlCol="0" anchor="ctr"/>
          <a:lstStyle/>
          <a:p>
            <a:pPr marL="87313" indent="-87313">
              <a:lnSpc>
                <a:spcPct val="150000"/>
              </a:lnSpc>
              <a:spcAft>
                <a:spcPts val="400"/>
              </a:spcAft>
              <a:buFont typeface="Arial" pitchFamily="34" charset="0"/>
              <a:buChar char="•"/>
            </a:pP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</a:rPr>
              <a:t>금번 캠프 프로그램을 통해서 학생회 간부들은 자기분석과 타인이해를 통해서 학생회 간부가 지녀야할 인성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</a:rPr>
              <a:t>ㆍ리더십을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</a:rPr>
              <a:t> 파악하고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</a:rPr>
              <a:t>보완점을 개선 할 수 있도록 하여 주어진 역할의 원활한 수행과  본인과 대학발전에 기여 하도록 하는 데 있음</a:t>
            </a:r>
            <a:endParaRPr lang="en-US" altLang="ko-KR" sz="1200" dirty="0"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</p:txBody>
      </p:sp>
      <p:sp>
        <p:nvSpPr>
          <p:cNvPr id="52" name="Text Box 99"/>
          <p:cNvSpPr txBox="1">
            <a:spLocks noChangeArrowheads="1"/>
          </p:cNvSpPr>
          <p:nvPr/>
        </p:nvSpPr>
        <p:spPr bwMode="auto">
          <a:xfrm>
            <a:off x="138336" y="220578"/>
            <a:ext cx="4187825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>
              <a:spcBef>
                <a:spcPct val="50000"/>
              </a:spcBef>
              <a:defRPr sz="2000">
                <a:ln w="3175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_Pro Bold" pitchFamily="18" charset="-127"/>
                <a:ea typeface="KoPub돋움체_Pro Bold" pitchFamily="18" charset="-127"/>
              </a:defRPr>
            </a:lvl1pPr>
          </a:lstStyle>
          <a:p>
            <a:r>
              <a:rPr lang="ko-KR" altLang="en-US" dirty="0"/>
              <a:t>프로그램 개요</a:t>
            </a:r>
          </a:p>
        </p:txBody>
      </p:sp>
      <p:grpSp>
        <p:nvGrpSpPr>
          <p:cNvPr id="36" name="Group 38">
            <a:extLst>
              <a:ext uri="{FF2B5EF4-FFF2-40B4-BE49-F238E27FC236}">
                <a16:creationId xmlns:a16="http://schemas.microsoft.com/office/drawing/2014/main" id="{B0E6447F-C255-4697-B05E-4486A35391B2}"/>
              </a:ext>
            </a:extLst>
          </p:cNvPr>
          <p:cNvGrpSpPr/>
          <p:nvPr/>
        </p:nvGrpSpPr>
        <p:grpSpPr>
          <a:xfrm>
            <a:off x="971600" y="3359282"/>
            <a:ext cx="2664295" cy="2927710"/>
            <a:chOff x="2330748" y="1443608"/>
            <a:chExt cx="3851379" cy="4036318"/>
          </a:xfrm>
        </p:grpSpPr>
        <p:sp>
          <p:nvSpPr>
            <p:cNvPr id="37" name="자유형 12">
              <a:extLst>
                <a:ext uri="{FF2B5EF4-FFF2-40B4-BE49-F238E27FC236}">
                  <a16:creationId xmlns:a16="http://schemas.microsoft.com/office/drawing/2014/main" id="{22138502-E8BB-4A8A-BC2D-0CA7E96E85A4}"/>
                </a:ext>
              </a:extLst>
            </p:cNvPr>
            <p:cNvSpPr/>
            <p:nvPr/>
          </p:nvSpPr>
          <p:spPr>
            <a:xfrm rot="16200000">
              <a:off x="3147743" y="1472183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자유형 15">
              <a:extLst>
                <a:ext uri="{FF2B5EF4-FFF2-40B4-BE49-F238E27FC236}">
                  <a16:creationId xmlns:a16="http://schemas.microsoft.com/office/drawing/2014/main" id="{90B4F112-0BC6-4BE4-B10A-29E31F54ABE6}"/>
                </a:ext>
              </a:extLst>
            </p:cNvPr>
            <p:cNvSpPr/>
            <p:nvPr/>
          </p:nvSpPr>
          <p:spPr>
            <a:xfrm rot="5400000">
              <a:off x="2359324" y="1443608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자유형 24">
              <a:extLst>
                <a:ext uri="{FF2B5EF4-FFF2-40B4-BE49-F238E27FC236}">
                  <a16:creationId xmlns:a16="http://schemas.microsoft.com/office/drawing/2014/main" id="{618D2060-B652-4212-AEC7-EC40388673DD}"/>
                </a:ext>
              </a:extLst>
            </p:cNvPr>
            <p:cNvSpPr/>
            <p:nvPr/>
          </p:nvSpPr>
          <p:spPr>
            <a:xfrm>
              <a:off x="2330748" y="1446228"/>
              <a:ext cx="854773" cy="854773"/>
            </a:xfrm>
            <a:custGeom>
              <a:avLst/>
              <a:gdLst>
                <a:gd name="connsiteX0" fmla="*/ 3485849 w 7020781"/>
                <a:gd name="connsiteY0" fmla="*/ 7020695 h 7020781"/>
                <a:gd name="connsiteX1" fmla="*/ 16 w 7020781"/>
                <a:gd name="connsiteY1" fmla="*/ 3499538 h 7020781"/>
                <a:gd name="connsiteX2" fmla="*/ 3507551 w 7020781"/>
                <a:gd name="connsiteY2" fmla="*/ 0 h 7020781"/>
                <a:gd name="connsiteX3" fmla="*/ 3507994 w 7020781"/>
                <a:gd name="connsiteY3" fmla="*/ 546709 h 7020781"/>
                <a:gd name="connsiteX4" fmla="*/ 546723 w 7020781"/>
                <a:gd name="connsiteY4" fmla="*/ 3501229 h 7020781"/>
                <a:gd name="connsiteX5" fmla="*/ 3489671 w 7020781"/>
                <a:gd name="connsiteY5" fmla="*/ 6474000 h 7020781"/>
                <a:gd name="connsiteX6" fmla="*/ 3485849 w 7020781"/>
                <a:gd name="connsiteY6" fmla="*/ 7020695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0781" h="7020781">
                  <a:moveTo>
                    <a:pt x="3485849" y="7020695"/>
                  </a:moveTo>
                  <a:cubicBezTo>
                    <a:pt x="1552505" y="7007178"/>
                    <a:pt x="-5960" y="5432920"/>
                    <a:pt x="16" y="3499538"/>
                  </a:cubicBezTo>
                  <a:cubicBezTo>
                    <a:pt x="5993" y="1566156"/>
                    <a:pt x="1574161" y="1563"/>
                    <a:pt x="3507551" y="0"/>
                  </a:cubicBezTo>
                  <a:cubicBezTo>
                    <a:pt x="3507699" y="182236"/>
                    <a:pt x="3507846" y="364473"/>
                    <a:pt x="3507994" y="546709"/>
                  </a:cubicBezTo>
                  <a:cubicBezTo>
                    <a:pt x="1875710" y="548029"/>
                    <a:pt x="551769" y="1868952"/>
                    <a:pt x="546723" y="3501229"/>
                  </a:cubicBezTo>
                  <a:cubicBezTo>
                    <a:pt x="541677" y="5133506"/>
                    <a:pt x="1857427" y="6462589"/>
                    <a:pt x="3489671" y="6474000"/>
                  </a:cubicBezTo>
                  <a:lnTo>
                    <a:pt x="3485849" y="702069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자유형 25">
              <a:extLst>
                <a:ext uri="{FF2B5EF4-FFF2-40B4-BE49-F238E27FC236}">
                  <a16:creationId xmlns:a16="http://schemas.microsoft.com/office/drawing/2014/main" id="{BF660788-1A85-48AD-96D4-41C964339833}"/>
                </a:ext>
              </a:extLst>
            </p:cNvPr>
            <p:cNvSpPr/>
            <p:nvPr/>
          </p:nvSpPr>
          <p:spPr>
            <a:xfrm rot="5400000">
              <a:off x="2359324" y="2237268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자유형 26">
              <a:extLst>
                <a:ext uri="{FF2B5EF4-FFF2-40B4-BE49-F238E27FC236}">
                  <a16:creationId xmlns:a16="http://schemas.microsoft.com/office/drawing/2014/main" id="{D35FBD7A-1CB7-4EEA-B897-D0A42506F860}"/>
                </a:ext>
              </a:extLst>
            </p:cNvPr>
            <p:cNvSpPr/>
            <p:nvPr/>
          </p:nvSpPr>
          <p:spPr>
            <a:xfrm rot="10800000">
              <a:off x="2359324" y="2272981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자유형 27">
              <a:extLst>
                <a:ext uri="{FF2B5EF4-FFF2-40B4-BE49-F238E27FC236}">
                  <a16:creationId xmlns:a16="http://schemas.microsoft.com/office/drawing/2014/main" id="{4696F5B8-B2D4-4BD4-8B31-D63CA79F138D}"/>
                </a:ext>
              </a:extLst>
            </p:cNvPr>
            <p:cNvSpPr/>
            <p:nvPr/>
          </p:nvSpPr>
          <p:spPr>
            <a:xfrm>
              <a:off x="2330748" y="3069028"/>
              <a:ext cx="854773" cy="854773"/>
            </a:xfrm>
            <a:custGeom>
              <a:avLst/>
              <a:gdLst>
                <a:gd name="connsiteX0" fmla="*/ 3485849 w 7020781"/>
                <a:gd name="connsiteY0" fmla="*/ 7020695 h 7020781"/>
                <a:gd name="connsiteX1" fmla="*/ 16 w 7020781"/>
                <a:gd name="connsiteY1" fmla="*/ 3499538 h 7020781"/>
                <a:gd name="connsiteX2" fmla="*/ 3507551 w 7020781"/>
                <a:gd name="connsiteY2" fmla="*/ 0 h 7020781"/>
                <a:gd name="connsiteX3" fmla="*/ 3507994 w 7020781"/>
                <a:gd name="connsiteY3" fmla="*/ 546709 h 7020781"/>
                <a:gd name="connsiteX4" fmla="*/ 546723 w 7020781"/>
                <a:gd name="connsiteY4" fmla="*/ 3501229 h 7020781"/>
                <a:gd name="connsiteX5" fmla="*/ 3489671 w 7020781"/>
                <a:gd name="connsiteY5" fmla="*/ 6474000 h 7020781"/>
                <a:gd name="connsiteX6" fmla="*/ 3485849 w 7020781"/>
                <a:gd name="connsiteY6" fmla="*/ 7020695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0781" h="7020781">
                  <a:moveTo>
                    <a:pt x="3485849" y="7020695"/>
                  </a:moveTo>
                  <a:cubicBezTo>
                    <a:pt x="1552505" y="7007178"/>
                    <a:pt x="-5960" y="5432920"/>
                    <a:pt x="16" y="3499538"/>
                  </a:cubicBezTo>
                  <a:cubicBezTo>
                    <a:pt x="5993" y="1566156"/>
                    <a:pt x="1574161" y="1563"/>
                    <a:pt x="3507551" y="0"/>
                  </a:cubicBezTo>
                  <a:cubicBezTo>
                    <a:pt x="3507699" y="182236"/>
                    <a:pt x="3507846" y="364473"/>
                    <a:pt x="3507994" y="546709"/>
                  </a:cubicBezTo>
                  <a:cubicBezTo>
                    <a:pt x="1875710" y="548029"/>
                    <a:pt x="551769" y="1868952"/>
                    <a:pt x="546723" y="3501229"/>
                  </a:cubicBezTo>
                  <a:cubicBezTo>
                    <a:pt x="541677" y="5133506"/>
                    <a:pt x="1857427" y="6462589"/>
                    <a:pt x="3489671" y="6474000"/>
                  </a:cubicBezTo>
                  <a:lnTo>
                    <a:pt x="3485849" y="702069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자유형 28">
              <a:extLst>
                <a:ext uri="{FF2B5EF4-FFF2-40B4-BE49-F238E27FC236}">
                  <a16:creationId xmlns:a16="http://schemas.microsoft.com/office/drawing/2014/main" id="{A4B54242-25AB-40B3-B448-FCC08880E5B8}"/>
                </a:ext>
              </a:extLst>
            </p:cNvPr>
            <p:cNvSpPr/>
            <p:nvPr/>
          </p:nvSpPr>
          <p:spPr>
            <a:xfrm rot="10800000">
              <a:off x="2359324" y="3069028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자유형 29">
              <a:extLst>
                <a:ext uri="{FF2B5EF4-FFF2-40B4-BE49-F238E27FC236}">
                  <a16:creationId xmlns:a16="http://schemas.microsoft.com/office/drawing/2014/main" id="{B4A9BE7F-74F3-49BA-9E8B-055F0FEDE843}"/>
                </a:ext>
              </a:extLst>
            </p:cNvPr>
            <p:cNvSpPr/>
            <p:nvPr/>
          </p:nvSpPr>
          <p:spPr>
            <a:xfrm>
              <a:off x="3150363" y="3040453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자유형 31">
              <a:extLst>
                <a:ext uri="{FF2B5EF4-FFF2-40B4-BE49-F238E27FC236}">
                  <a16:creationId xmlns:a16="http://schemas.microsoft.com/office/drawing/2014/main" id="{A8D7D03E-BBD4-45FC-A4DB-5D4BC6F2640F}"/>
                </a:ext>
              </a:extLst>
            </p:cNvPr>
            <p:cNvSpPr/>
            <p:nvPr/>
          </p:nvSpPr>
          <p:spPr>
            <a:xfrm>
              <a:off x="3147743" y="3834113"/>
              <a:ext cx="854773" cy="854773"/>
            </a:xfrm>
            <a:custGeom>
              <a:avLst/>
              <a:gdLst>
                <a:gd name="connsiteX0" fmla="*/ 3485849 w 7020781"/>
                <a:gd name="connsiteY0" fmla="*/ 7020695 h 7020781"/>
                <a:gd name="connsiteX1" fmla="*/ 16 w 7020781"/>
                <a:gd name="connsiteY1" fmla="*/ 3499538 h 7020781"/>
                <a:gd name="connsiteX2" fmla="*/ 3507551 w 7020781"/>
                <a:gd name="connsiteY2" fmla="*/ 0 h 7020781"/>
                <a:gd name="connsiteX3" fmla="*/ 3507994 w 7020781"/>
                <a:gd name="connsiteY3" fmla="*/ 546709 h 7020781"/>
                <a:gd name="connsiteX4" fmla="*/ 546723 w 7020781"/>
                <a:gd name="connsiteY4" fmla="*/ 3501229 h 7020781"/>
                <a:gd name="connsiteX5" fmla="*/ 3489671 w 7020781"/>
                <a:gd name="connsiteY5" fmla="*/ 6474000 h 7020781"/>
                <a:gd name="connsiteX6" fmla="*/ 3485849 w 7020781"/>
                <a:gd name="connsiteY6" fmla="*/ 7020695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0781" h="7020781">
                  <a:moveTo>
                    <a:pt x="3485849" y="7020695"/>
                  </a:moveTo>
                  <a:cubicBezTo>
                    <a:pt x="1552505" y="7007178"/>
                    <a:pt x="-5960" y="5432920"/>
                    <a:pt x="16" y="3499538"/>
                  </a:cubicBezTo>
                  <a:cubicBezTo>
                    <a:pt x="5993" y="1566156"/>
                    <a:pt x="1574161" y="1563"/>
                    <a:pt x="3507551" y="0"/>
                  </a:cubicBezTo>
                  <a:cubicBezTo>
                    <a:pt x="3507699" y="182236"/>
                    <a:pt x="3507846" y="364473"/>
                    <a:pt x="3507994" y="546709"/>
                  </a:cubicBezTo>
                  <a:cubicBezTo>
                    <a:pt x="1875710" y="548029"/>
                    <a:pt x="551769" y="1868952"/>
                    <a:pt x="546723" y="3501229"/>
                  </a:cubicBezTo>
                  <a:cubicBezTo>
                    <a:pt x="541677" y="5133506"/>
                    <a:pt x="1857427" y="6462589"/>
                    <a:pt x="3489671" y="6474000"/>
                  </a:cubicBezTo>
                  <a:lnTo>
                    <a:pt x="3485849" y="702069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자유형 33">
              <a:extLst>
                <a:ext uri="{FF2B5EF4-FFF2-40B4-BE49-F238E27FC236}">
                  <a16:creationId xmlns:a16="http://schemas.microsoft.com/office/drawing/2014/main" id="{E5CC5407-C2F7-4615-9153-A9085999D4FA}"/>
                </a:ext>
              </a:extLst>
            </p:cNvPr>
            <p:cNvSpPr/>
            <p:nvPr/>
          </p:nvSpPr>
          <p:spPr>
            <a:xfrm rot="16200000">
              <a:off x="3147743" y="4625153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자유형 34">
              <a:extLst>
                <a:ext uri="{FF2B5EF4-FFF2-40B4-BE49-F238E27FC236}">
                  <a16:creationId xmlns:a16="http://schemas.microsoft.com/office/drawing/2014/main" id="{5314376C-CA1C-4B43-8EDC-47EE5E87E08B}"/>
                </a:ext>
              </a:extLst>
            </p:cNvPr>
            <p:cNvSpPr/>
            <p:nvPr/>
          </p:nvSpPr>
          <p:spPr>
            <a:xfrm rot="5400000">
              <a:off x="2359324" y="4596578"/>
              <a:ext cx="854773" cy="854773"/>
            </a:xfrm>
            <a:custGeom>
              <a:avLst/>
              <a:gdLst>
                <a:gd name="connsiteX0" fmla="*/ 0 w 7020781"/>
                <a:gd name="connsiteY0" fmla="*/ 3510386 h 7020781"/>
                <a:gd name="connsiteX1" fmla="*/ 3507552 w 7020781"/>
                <a:gd name="connsiteY1" fmla="*/ 0 h 7020781"/>
                <a:gd name="connsiteX2" fmla="*/ 3507994 w 7020781"/>
                <a:gd name="connsiteY2" fmla="*/ 546709 h 7020781"/>
                <a:gd name="connsiteX3" fmla="*/ 546709 w 7020781"/>
                <a:gd name="connsiteY3" fmla="*/ 3510387 h 7020781"/>
                <a:gd name="connsiteX4" fmla="*/ 0 w 7020781"/>
                <a:gd name="connsiteY4" fmla="*/ 3510386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0781" h="7020781">
                  <a:moveTo>
                    <a:pt x="0" y="3510386"/>
                  </a:moveTo>
                  <a:cubicBezTo>
                    <a:pt x="2" y="1572761"/>
                    <a:pt x="1569928" y="1567"/>
                    <a:pt x="3507552" y="0"/>
                  </a:cubicBezTo>
                  <a:cubicBezTo>
                    <a:pt x="3507699" y="182236"/>
                    <a:pt x="3507847" y="364473"/>
                    <a:pt x="3507994" y="546709"/>
                  </a:cubicBezTo>
                  <a:cubicBezTo>
                    <a:pt x="1872135" y="548032"/>
                    <a:pt x="546711" y="1874527"/>
                    <a:pt x="546709" y="3510387"/>
                  </a:cubicBezTo>
                  <a:lnTo>
                    <a:pt x="0" y="351038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자유형 35">
              <a:extLst>
                <a:ext uri="{FF2B5EF4-FFF2-40B4-BE49-F238E27FC236}">
                  <a16:creationId xmlns:a16="http://schemas.microsoft.com/office/drawing/2014/main" id="{1CD8978B-45C7-451B-A746-1B659091309F}"/>
                </a:ext>
              </a:extLst>
            </p:cNvPr>
            <p:cNvSpPr/>
            <p:nvPr/>
          </p:nvSpPr>
          <p:spPr>
            <a:xfrm>
              <a:off x="2330748" y="4599198"/>
              <a:ext cx="854773" cy="854773"/>
            </a:xfrm>
            <a:custGeom>
              <a:avLst/>
              <a:gdLst>
                <a:gd name="connsiteX0" fmla="*/ 3485849 w 7020781"/>
                <a:gd name="connsiteY0" fmla="*/ 7020695 h 7020781"/>
                <a:gd name="connsiteX1" fmla="*/ 16 w 7020781"/>
                <a:gd name="connsiteY1" fmla="*/ 3499538 h 7020781"/>
                <a:gd name="connsiteX2" fmla="*/ 3507551 w 7020781"/>
                <a:gd name="connsiteY2" fmla="*/ 0 h 7020781"/>
                <a:gd name="connsiteX3" fmla="*/ 3507994 w 7020781"/>
                <a:gd name="connsiteY3" fmla="*/ 546709 h 7020781"/>
                <a:gd name="connsiteX4" fmla="*/ 546723 w 7020781"/>
                <a:gd name="connsiteY4" fmla="*/ 3501229 h 7020781"/>
                <a:gd name="connsiteX5" fmla="*/ 3489671 w 7020781"/>
                <a:gd name="connsiteY5" fmla="*/ 6474000 h 7020781"/>
                <a:gd name="connsiteX6" fmla="*/ 3485849 w 7020781"/>
                <a:gd name="connsiteY6" fmla="*/ 7020695 h 70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0781" h="7020781">
                  <a:moveTo>
                    <a:pt x="3485849" y="7020695"/>
                  </a:moveTo>
                  <a:cubicBezTo>
                    <a:pt x="1552505" y="7007178"/>
                    <a:pt x="-5960" y="5432920"/>
                    <a:pt x="16" y="3499538"/>
                  </a:cubicBezTo>
                  <a:cubicBezTo>
                    <a:pt x="5993" y="1566156"/>
                    <a:pt x="1574161" y="1563"/>
                    <a:pt x="3507551" y="0"/>
                  </a:cubicBezTo>
                  <a:cubicBezTo>
                    <a:pt x="3507699" y="182236"/>
                    <a:pt x="3507846" y="364473"/>
                    <a:pt x="3507994" y="546709"/>
                  </a:cubicBezTo>
                  <a:cubicBezTo>
                    <a:pt x="1875710" y="548029"/>
                    <a:pt x="551769" y="1868952"/>
                    <a:pt x="546723" y="3501229"/>
                  </a:cubicBezTo>
                  <a:cubicBezTo>
                    <a:pt x="541677" y="5133506"/>
                    <a:pt x="1857427" y="6462589"/>
                    <a:pt x="3489671" y="6474000"/>
                  </a:cubicBezTo>
                  <a:lnTo>
                    <a:pt x="3485849" y="702069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49" name="그룹 42">
              <a:extLst>
                <a:ext uri="{FF2B5EF4-FFF2-40B4-BE49-F238E27FC236}">
                  <a16:creationId xmlns:a16="http://schemas.microsoft.com/office/drawing/2014/main" id="{7BCB74EE-3A30-4416-9BB2-5A11CF0FE2B4}"/>
                </a:ext>
              </a:extLst>
            </p:cNvPr>
            <p:cNvGrpSpPr/>
            <p:nvPr/>
          </p:nvGrpSpPr>
          <p:grpSpPr>
            <a:xfrm>
              <a:off x="3178938" y="1472183"/>
              <a:ext cx="3003154" cy="854773"/>
              <a:chOff x="1684775" y="1924785"/>
              <a:chExt cx="3003154" cy="854773"/>
            </a:xfr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</p:grpSpPr>
          <p:sp>
            <p:nvSpPr>
              <p:cNvPr id="68" name="자유형 11">
                <a:extLst>
                  <a:ext uri="{FF2B5EF4-FFF2-40B4-BE49-F238E27FC236}">
                    <a16:creationId xmlns:a16="http://schemas.microsoft.com/office/drawing/2014/main" id="{918A709D-4191-4003-B413-C1E213764309}"/>
                  </a:ext>
                </a:extLst>
              </p:cNvPr>
              <p:cNvSpPr/>
              <p:nvPr/>
            </p:nvSpPr>
            <p:spPr>
              <a:xfrm rot="10800000">
                <a:off x="1684775" y="1924785"/>
                <a:ext cx="854773" cy="854773"/>
              </a:xfrm>
              <a:custGeom>
                <a:avLst/>
                <a:gdLst>
                  <a:gd name="connsiteX0" fmla="*/ 3485849 w 7020781"/>
                  <a:gd name="connsiteY0" fmla="*/ 7020695 h 7020781"/>
                  <a:gd name="connsiteX1" fmla="*/ 16 w 7020781"/>
                  <a:gd name="connsiteY1" fmla="*/ 3499538 h 7020781"/>
                  <a:gd name="connsiteX2" fmla="*/ 3507551 w 7020781"/>
                  <a:gd name="connsiteY2" fmla="*/ 0 h 7020781"/>
                  <a:gd name="connsiteX3" fmla="*/ 3507994 w 7020781"/>
                  <a:gd name="connsiteY3" fmla="*/ 546709 h 7020781"/>
                  <a:gd name="connsiteX4" fmla="*/ 546723 w 7020781"/>
                  <a:gd name="connsiteY4" fmla="*/ 3501229 h 7020781"/>
                  <a:gd name="connsiteX5" fmla="*/ 3489671 w 7020781"/>
                  <a:gd name="connsiteY5" fmla="*/ 6474000 h 7020781"/>
                  <a:gd name="connsiteX6" fmla="*/ 3485849 w 7020781"/>
                  <a:gd name="connsiteY6" fmla="*/ 7020695 h 702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0781" h="7020781">
                    <a:moveTo>
                      <a:pt x="3485849" y="7020695"/>
                    </a:moveTo>
                    <a:cubicBezTo>
                      <a:pt x="1552505" y="7007178"/>
                      <a:pt x="-5960" y="5432920"/>
                      <a:pt x="16" y="3499538"/>
                    </a:cubicBezTo>
                    <a:cubicBezTo>
                      <a:pt x="5993" y="1566156"/>
                      <a:pt x="1574161" y="1563"/>
                      <a:pt x="3507551" y="0"/>
                    </a:cubicBezTo>
                    <a:cubicBezTo>
                      <a:pt x="3507699" y="182236"/>
                      <a:pt x="3507846" y="364473"/>
                      <a:pt x="3507994" y="546709"/>
                    </a:cubicBezTo>
                    <a:cubicBezTo>
                      <a:pt x="1875710" y="548029"/>
                      <a:pt x="551769" y="1868952"/>
                      <a:pt x="546723" y="3501229"/>
                    </a:cubicBezTo>
                    <a:cubicBezTo>
                      <a:pt x="541677" y="5133506"/>
                      <a:pt x="1857427" y="6462589"/>
                      <a:pt x="3489671" y="6474000"/>
                    </a:cubicBezTo>
                    <a:lnTo>
                      <a:pt x="3485849" y="70206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순서도: 저장 데이터 39">
                <a:extLst>
                  <a:ext uri="{FF2B5EF4-FFF2-40B4-BE49-F238E27FC236}">
                    <a16:creationId xmlns:a16="http://schemas.microsoft.com/office/drawing/2014/main" id="{D199DEAA-28BD-432F-B753-FFF2A6AA12E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2096877" y="1933861"/>
                <a:ext cx="2591052" cy="832269"/>
              </a:xfrm>
              <a:prstGeom prst="flowChartOnlineStora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0" name="그룹 43">
              <a:extLst>
                <a:ext uri="{FF2B5EF4-FFF2-40B4-BE49-F238E27FC236}">
                  <a16:creationId xmlns:a16="http://schemas.microsoft.com/office/drawing/2014/main" id="{B7BF903C-4AC6-400B-9D84-B9982AC801A1}"/>
                </a:ext>
              </a:extLst>
            </p:cNvPr>
            <p:cNvGrpSpPr/>
            <p:nvPr/>
          </p:nvGrpSpPr>
          <p:grpSpPr>
            <a:xfrm>
              <a:off x="3178938" y="3043073"/>
              <a:ext cx="3003189" cy="854773"/>
              <a:chOff x="1684775" y="3495675"/>
              <a:chExt cx="3003189" cy="854773"/>
            </a:xfrm>
            <a:solidFill>
              <a:schemeClr val="bg1">
                <a:lumMod val="85000"/>
              </a:schemeClr>
            </a:solidFill>
          </p:grpSpPr>
          <p:sp>
            <p:nvSpPr>
              <p:cNvPr id="66" name="자유형 30">
                <a:extLst>
                  <a:ext uri="{FF2B5EF4-FFF2-40B4-BE49-F238E27FC236}">
                    <a16:creationId xmlns:a16="http://schemas.microsoft.com/office/drawing/2014/main" id="{D027D8EB-24D9-496D-8F8D-EE71B5B64AA2}"/>
                  </a:ext>
                </a:extLst>
              </p:cNvPr>
              <p:cNvSpPr/>
              <p:nvPr/>
            </p:nvSpPr>
            <p:spPr>
              <a:xfrm rot="10800000">
                <a:off x="1684775" y="3495675"/>
                <a:ext cx="854773" cy="854773"/>
              </a:xfrm>
              <a:custGeom>
                <a:avLst/>
                <a:gdLst>
                  <a:gd name="connsiteX0" fmla="*/ 3485849 w 7020781"/>
                  <a:gd name="connsiteY0" fmla="*/ 7020695 h 7020781"/>
                  <a:gd name="connsiteX1" fmla="*/ 16 w 7020781"/>
                  <a:gd name="connsiteY1" fmla="*/ 3499538 h 7020781"/>
                  <a:gd name="connsiteX2" fmla="*/ 3507551 w 7020781"/>
                  <a:gd name="connsiteY2" fmla="*/ 0 h 7020781"/>
                  <a:gd name="connsiteX3" fmla="*/ 3507994 w 7020781"/>
                  <a:gd name="connsiteY3" fmla="*/ 546709 h 7020781"/>
                  <a:gd name="connsiteX4" fmla="*/ 546723 w 7020781"/>
                  <a:gd name="connsiteY4" fmla="*/ 3501229 h 7020781"/>
                  <a:gd name="connsiteX5" fmla="*/ 3489671 w 7020781"/>
                  <a:gd name="connsiteY5" fmla="*/ 6474000 h 7020781"/>
                  <a:gd name="connsiteX6" fmla="*/ 3485849 w 7020781"/>
                  <a:gd name="connsiteY6" fmla="*/ 7020695 h 702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0781" h="7020781">
                    <a:moveTo>
                      <a:pt x="3485849" y="7020695"/>
                    </a:moveTo>
                    <a:cubicBezTo>
                      <a:pt x="1552505" y="7007178"/>
                      <a:pt x="-5960" y="5432920"/>
                      <a:pt x="16" y="3499538"/>
                    </a:cubicBezTo>
                    <a:cubicBezTo>
                      <a:pt x="5993" y="1566156"/>
                      <a:pt x="1574161" y="1563"/>
                      <a:pt x="3507551" y="0"/>
                    </a:cubicBezTo>
                    <a:cubicBezTo>
                      <a:pt x="3507699" y="182236"/>
                      <a:pt x="3507846" y="364473"/>
                      <a:pt x="3507994" y="546709"/>
                    </a:cubicBezTo>
                    <a:cubicBezTo>
                      <a:pt x="1875710" y="548029"/>
                      <a:pt x="551769" y="1868952"/>
                      <a:pt x="546723" y="3501229"/>
                    </a:cubicBezTo>
                    <a:cubicBezTo>
                      <a:pt x="541677" y="5133506"/>
                      <a:pt x="1857427" y="6462589"/>
                      <a:pt x="3489671" y="6474000"/>
                    </a:cubicBezTo>
                    <a:lnTo>
                      <a:pt x="3485849" y="70206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순서도: 저장 데이터 40">
                <a:extLst>
                  <a:ext uri="{FF2B5EF4-FFF2-40B4-BE49-F238E27FC236}">
                    <a16:creationId xmlns:a16="http://schemas.microsoft.com/office/drawing/2014/main" id="{31A150E4-5399-4A23-A914-5E5404A9BD22}"/>
                  </a:ext>
                </a:extLst>
              </p:cNvPr>
              <p:cNvSpPr/>
              <p:nvPr/>
            </p:nvSpPr>
            <p:spPr>
              <a:xfrm rot="10800000">
                <a:off x="2096911" y="3509485"/>
                <a:ext cx="2591053" cy="832267"/>
              </a:xfrm>
              <a:prstGeom prst="flowChartOnlineStorag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1" name="그룹 44">
              <a:extLst>
                <a:ext uri="{FF2B5EF4-FFF2-40B4-BE49-F238E27FC236}">
                  <a16:creationId xmlns:a16="http://schemas.microsoft.com/office/drawing/2014/main" id="{6117DF6B-EAB1-4B91-9609-38885343B606}"/>
                </a:ext>
              </a:extLst>
            </p:cNvPr>
            <p:cNvGrpSpPr/>
            <p:nvPr/>
          </p:nvGrpSpPr>
          <p:grpSpPr>
            <a:xfrm>
              <a:off x="3178938" y="4625153"/>
              <a:ext cx="3003189" cy="854773"/>
              <a:chOff x="1684775" y="5077755"/>
              <a:chExt cx="3003189" cy="854773"/>
            </a:xfrm>
            <a:solidFill>
              <a:schemeClr val="bg1">
                <a:lumMod val="85000"/>
              </a:schemeClr>
            </a:solidFill>
          </p:grpSpPr>
          <p:sp>
            <p:nvSpPr>
              <p:cNvPr id="62" name="자유형 32">
                <a:extLst>
                  <a:ext uri="{FF2B5EF4-FFF2-40B4-BE49-F238E27FC236}">
                    <a16:creationId xmlns:a16="http://schemas.microsoft.com/office/drawing/2014/main" id="{E347F419-37AA-47E5-B878-19A6E7AB5650}"/>
                  </a:ext>
                </a:extLst>
              </p:cNvPr>
              <p:cNvSpPr/>
              <p:nvPr/>
            </p:nvSpPr>
            <p:spPr>
              <a:xfrm rot="10800000">
                <a:off x="1684775" y="5077755"/>
                <a:ext cx="854773" cy="854773"/>
              </a:xfrm>
              <a:custGeom>
                <a:avLst/>
                <a:gdLst>
                  <a:gd name="connsiteX0" fmla="*/ 3485849 w 7020781"/>
                  <a:gd name="connsiteY0" fmla="*/ 7020695 h 7020781"/>
                  <a:gd name="connsiteX1" fmla="*/ 16 w 7020781"/>
                  <a:gd name="connsiteY1" fmla="*/ 3499538 h 7020781"/>
                  <a:gd name="connsiteX2" fmla="*/ 3507551 w 7020781"/>
                  <a:gd name="connsiteY2" fmla="*/ 0 h 7020781"/>
                  <a:gd name="connsiteX3" fmla="*/ 3507994 w 7020781"/>
                  <a:gd name="connsiteY3" fmla="*/ 546709 h 7020781"/>
                  <a:gd name="connsiteX4" fmla="*/ 546723 w 7020781"/>
                  <a:gd name="connsiteY4" fmla="*/ 3501229 h 7020781"/>
                  <a:gd name="connsiteX5" fmla="*/ 3489671 w 7020781"/>
                  <a:gd name="connsiteY5" fmla="*/ 6474000 h 7020781"/>
                  <a:gd name="connsiteX6" fmla="*/ 3485849 w 7020781"/>
                  <a:gd name="connsiteY6" fmla="*/ 7020695 h 702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0781" h="7020781">
                    <a:moveTo>
                      <a:pt x="3485849" y="7020695"/>
                    </a:moveTo>
                    <a:cubicBezTo>
                      <a:pt x="1552505" y="7007178"/>
                      <a:pt x="-5960" y="5432920"/>
                      <a:pt x="16" y="3499538"/>
                    </a:cubicBezTo>
                    <a:cubicBezTo>
                      <a:pt x="5993" y="1566156"/>
                      <a:pt x="1574161" y="1563"/>
                      <a:pt x="3507551" y="0"/>
                    </a:cubicBezTo>
                    <a:cubicBezTo>
                      <a:pt x="3507699" y="182236"/>
                      <a:pt x="3507846" y="364473"/>
                      <a:pt x="3507994" y="546709"/>
                    </a:cubicBezTo>
                    <a:cubicBezTo>
                      <a:pt x="1875710" y="548029"/>
                      <a:pt x="551769" y="1868952"/>
                      <a:pt x="546723" y="3501229"/>
                    </a:cubicBezTo>
                    <a:cubicBezTo>
                      <a:pt x="541677" y="5133506"/>
                      <a:pt x="1857427" y="6462589"/>
                      <a:pt x="3489671" y="6474000"/>
                    </a:cubicBezTo>
                    <a:lnTo>
                      <a:pt x="3485849" y="70206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순서도: 저장 데이터 41">
                <a:extLst>
                  <a:ext uri="{FF2B5EF4-FFF2-40B4-BE49-F238E27FC236}">
                    <a16:creationId xmlns:a16="http://schemas.microsoft.com/office/drawing/2014/main" id="{0A81564B-3B03-4178-BA91-46DC52676EE2}"/>
                  </a:ext>
                </a:extLst>
              </p:cNvPr>
              <p:cNvSpPr/>
              <p:nvPr/>
            </p:nvSpPr>
            <p:spPr>
              <a:xfrm rot="10800000">
                <a:off x="2096911" y="5094185"/>
                <a:ext cx="2591053" cy="832267"/>
              </a:xfrm>
              <a:prstGeom prst="flowChartOnlineStora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C8BFA295-623E-4279-BA97-ADE647DDA0E4}"/>
              </a:ext>
            </a:extLst>
          </p:cNvPr>
          <p:cNvSpPr txBox="1"/>
          <p:nvPr/>
        </p:nvSpPr>
        <p:spPr>
          <a:xfrm>
            <a:off x="2195736" y="353197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STEP 01</a:t>
            </a:r>
            <a:endParaRPr lang="ko-KR" altLang="en-US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CB3057-EC30-4105-A093-89D5E8FBCA96}"/>
              </a:ext>
            </a:extLst>
          </p:cNvPr>
          <p:cNvSpPr txBox="1"/>
          <p:nvPr/>
        </p:nvSpPr>
        <p:spPr>
          <a:xfrm>
            <a:off x="2195736" y="4667898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STEP 02</a:t>
            </a:r>
            <a:endParaRPr lang="ko-KR" altLang="en-US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CA2300E-94F6-4E45-81A8-3CD92AE62C29}"/>
              </a:ext>
            </a:extLst>
          </p:cNvPr>
          <p:cNvSpPr txBox="1"/>
          <p:nvPr/>
        </p:nvSpPr>
        <p:spPr>
          <a:xfrm>
            <a:off x="2195736" y="580771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STEP 03</a:t>
            </a:r>
            <a:endParaRPr lang="ko-KR" altLang="en-US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DE1285F-83ED-43DB-92F9-46CF6FBD81FA}"/>
              </a:ext>
            </a:extLst>
          </p:cNvPr>
          <p:cNvSpPr/>
          <p:nvPr/>
        </p:nvSpPr>
        <p:spPr>
          <a:xfrm>
            <a:off x="395536" y="2996952"/>
            <a:ext cx="8331200" cy="352839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3A080835-3087-4A47-8B96-120FA40FBE89}"/>
              </a:ext>
            </a:extLst>
          </p:cNvPr>
          <p:cNvGrpSpPr/>
          <p:nvPr/>
        </p:nvGrpSpPr>
        <p:grpSpPr>
          <a:xfrm>
            <a:off x="4860032" y="3186080"/>
            <a:ext cx="4385699" cy="3158632"/>
            <a:chOff x="4578789" y="3186080"/>
            <a:chExt cx="4385699" cy="315863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78DF6D-E42D-40E5-94B9-197F4583488E}"/>
                </a:ext>
              </a:extLst>
            </p:cNvPr>
            <p:cNvSpPr txBox="1"/>
            <p:nvPr/>
          </p:nvSpPr>
          <p:spPr>
            <a:xfrm>
              <a:off x="4578789" y="3486390"/>
              <a:ext cx="4385699" cy="5775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 금번 캠프의 목적 및 인성</a:t>
              </a:r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,</a:t>
              </a: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리더십에 대한 올바른 이해</a:t>
              </a:r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적극인 프로그램 참여를 위한 마인드 고취</a:t>
              </a:r>
              <a:endParaRPr lang="en-US" altLang="ko-KR" sz="11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OTF" pitchFamily="18" charset="-127"/>
                <a:ea typeface="나눔바른고딕OTF" pitchFamily="18" charset="-127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DBA707-29F9-42A8-9EED-A66E15AB5D53}"/>
                </a:ext>
              </a:extLst>
            </p:cNvPr>
            <p:cNvSpPr txBox="1"/>
            <p:nvPr/>
          </p:nvSpPr>
          <p:spPr>
            <a:xfrm>
              <a:off x="4583286" y="4419933"/>
              <a:ext cx="3517487" cy="7621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200" b="1" dirty="0">
                  <a:ln>
                    <a:solidFill>
                      <a:schemeClr val="accent5"/>
                    </a:solidFill>
                  </a:ln>
                  <a:solidFill>
                    <a:schemeClr val="accent5"/>
                  </a:solidFill>
                  <a:latin typeface="나눔바른고딕OTF" pitchFamily="18" charset="-127"/>
                  <a:ea typeface="나눔바른고딕OTF" pitchFamily="18" charset="-127"/>
                </a:rPr>
                <a:t>◎ 직책에 맞춤 인성 및 리더십 찾기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리더십 유형 및 갖추어야 할 인성 중요성 이해하기</a:t>
              </a:r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목표 리더십에 부족한 부분 파악 및 개선방향 찾기</a:t>
              </a:r>
              <a:endParaRPr lang="en-US" altLang="ko-KR" sz="11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OTF" pitchFamily="18" charset="-127"/>
                <a:ea typeface="나눔바른고딕OTF" pitchFamily="18" charset="-127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823038F-58E1-494F-A03D-DCB0A2AA8BAB}"/>
                </a:ext>
              </a:extLst>
            </p:cNvPr>
            <p:cNvSpPr txBox="1"/>
            <p:nvPr/>
          </p:nvSpPr>
          <p:spPr>
            <a:xfrm>
              <a:off x="4584367" y="5582516"/>
              <a:ext cx="4236105" cy="7621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200" b="1" dirty="0"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OTF" pitchFamily="18" charset="-127"/>
                  <a:ea typeface="나눔바른고딕OTF" pitchFamily="18" charset="-127"/>
                </a:rPr>
                <a:t>◎  목표 인성을 바탕으로 한 리더십을 갖추기 위한 구체화 </a:t>
              </a:r>
              <a:endParaRPr lang="en-US" altLang="ko-KR" sz="1200" b="1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OTF" pitchFamily="18" charset="-127"/>
                <a:ea typeface="나눔바른고딕OTF" pitchFamily="18" charset="-127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인성을 겸비한 리더가 되기 위한 장단기 실천계획 수립</a:t>
              </a:r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1100" b="1" dirty="0">
                  <a:solidFill>
                    <a:schemeClr val="bg1">
                      <a:lumMod val="50000"/>
                    </a:schemeClr>
                  </a:solidFill>
                  <a:latin typeface="+mj-ea"/>
                </a:rPr>
                <a:t>목표 인성기반 리더십 시각화 및 각오 다지기</a:t>
              </a:r>
              <a:endParaRPr lang="en-US" altLang="ko-KR" sz="11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OTF" pitchFamily="18" charset="-127"/>
                <a:ea typeface="나눔바른고딕OTF" pitchFamily="18" charset="-127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6120E8-DC12-4828-BE76-EE05F6ACF521}"/>
                </a:ext>
              </a:extLst>
            </p:cNvPr>
            <p:cNvSpPr txBox="1"/>
            <p:nvPr/>
          </p:nvSpPr>
          <p:spPr>
            <a:xfrm>
              <a:off x="4593316" y="3186080"/>
              <a:ext cx="351748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1200" b="1" dirty="0">
                  <a:ln>
                    <a:solidFill>
                      <a:schemeClr val="tx2">
                        <a:lumMod val="75000"/>
                      </a:schemeClr>
                    </a:solidFill>
                  </a:ln>
                  <a:solidFill>
                    <a:schemeClr val="tx2"/>
                  </a:solidFill>
                  <a:latin typeface="나눔바른고딕OTF" pitchFamily="18" charset="-127"/>
                  <a:ea typeface="나눔바른고딕OTF" pitchFamily="18" charset="-127"/>
                </a:rPr>
                <a:t>◎ 능동적인 참여를 위한 마인드 제고 </a:t>
              </a:r>
              <a:endParaRPr lang="en-US" altLang="ko-KR" sz="12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/>
                </a:solidFill>
                <a:latin typeface="나눔바른고딕OTF" pitchFamily="18" charset="-127"/>
                <a:ea typeface="나눔바른고딕OTF" pitchFamily="18" charset="-127"/>
              </a:endParaRPr>
            </a:p>
          </p:txBody>
        </p:sp>
      </p:grp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3A37A54D-48BA-46E9-9E0C-A4C655B2210D}"/>
              </a:ext>
            </a:extLst>
          </p:cNvPr>
          <p:cNvSpPr/>
          <p:nvPr/>
        </p:nvSpPr>
        <p:spPr>
          <a:xfrm>
            <a:off x="1092099" y="3453002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◎</a:t>
            </a:r>
            <a:endParaRPr lang="ko-KR" altLang="en-US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C8CF12AC-5A1C-4B9E-9FD0-43B19720F1F7}"/>
              </a:ext>
            </a:extLst>
          </p:cNvPr>
          <p:cNvSpPr/>
          <p:nvPr/>
        </p:nvSpPr>
        <p:spPr>
          <a:xfrm>
            <a:off x="1092099" y="4659189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n>
                  <a:solidFill>
                    <a:schemeClr val="accent5"/>
                  </a:solidFill>
                </a:ln>
                <a:solidFill>
                  <a:schemeClr val="accent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◎</a:t>
            </a:r>
            <a:endParaRPr lang="ko-KR" altLang="en-US" dirty="0"/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4728684E-C08E-4472-88E3-5865ED6FED58}"/>
              </a:ext>
            </a:extLst>
          </p:cNvPr>
          <p:cNvSpPr/>
          <p:nvPr/>
        </p:nvSpPr>
        <p:spPr>
          <a:xfrm>
            <a:off x="1092099" y="5771598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◎</a:t>
            </a:r>
            <a:endParaRPr lang="ko-KR" altLang="en-US" dirty="0"/>
          </a:p>
        </p:txBody>
      </p:sp>
      <p:grpSp>
        <p:nvGrpSpPr>
          <p:cNvPr id="100" name="그룹 27">
            <a:extLst>
              <a:ext uri="{FF2B5EF4-FFF2-40B4-BE49-F238E27FC236}">
                <a16:creationId xmlns:a16="http://schemas.microsoft.com/office/drawing/2014/main" id="{D51A1BBA-1AA1-47A5-A3E6-5B51038387DC}"/>
              </a:ext>
            </a:extLst>
          </p:cNvPr>
          <p:cNvGrpSpPr/>
          <p:nvPr/>
        </p:nvGrpSpPr>
        <p:grpSpPr>
          <a:xfrm>
            <a:off x="3851920" y="3518961"/>
            <a:ext cx="432048" cy="321257"/>
            <a:chOff x="1016605" y="5229200"/>
            <a:chExt cx="900100" cy="540060"/>
          </a:xfrm>
          <a:solidFill>
            <a:schemeClr val="bg1">
              <a:lumMod val="85000"/>
            </a:schemeClr>
          </a:solidFill>
        </p:grpSpPr>
        <p:sp>
          <p:nvSpPr>
            <p:cNvPr id="101" name="갈매기형 수장 23">
              <a:extLst>
                <a:ext uri="{FF2B5EF4-FFF2-40B4-BE49-F238E27FC236}">
                  <a16:creationId xmlns:a16="http://schemas.microsoft.com/office/drawing/2014/main" id="{208645CA-A669-4920-BB66-391A90DEBE0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갈매기형 수장 24">
              <a:extLst>
                <a:ext uri="{FF2B5EF4-FFF2-40B4-BE49-F238E27FC236}">
                  <a16:creationId xmlns:a16="http://schemas.microsoft.com/office/drawing/2014/main" id="{8C98D2B7-1887-4888-AD4C-810D3E7A4A49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3" name="그룹 27">
            <a:extLst>
              <a:ext uri="{FF2B5EF4-FFF2-40B4-BE49-F238E27FC236}">
                <a16:creationId xmlns:a16="http://schemas.microsoft.com/office/drawing/2014/main" id="{01542779-D117-44C3-A9E1-925DD3461E99}"/>
              </a:ext>
            </a:extLst>
          </p:cNvPr>
          <p:cNvGrpSpPr/>
          <p:nvPr/>
        </p:nvGrpSpPr>
        <p:grpSpPr>
          <a:xfrm>
            <a:off x="3851920" y="4653136"/>
            <a:ext cx="432048" cy="321257"/>
            <a:chOff x="1016605" y="5229200"/>
            <a:chExt cx="900100" cy="540060"/>
          </a:xfrm>
          <a:solidFill>
            <a:schemeClr val="bg1">
              <a:lumMod val="85000"/>
            </a:schemeClr>
          </a:solidFill>
        </p:grpSpPr>
        <p:sp>
          <p:nvSpPr>
            <p:cNvPr id="104" name="갈매기형 수장 23">
              <a:extLst>
                <a:ext uri="{FF2B5EF4-FFF2-40B4-BE49-F238E27FC236}">
                  <a16:creationId xmlns:a16="http://schemas.microsoft.com/office/drawing/2014/main" id="{6B33144D-6D95-4D3F-A683-FF8B8ED00B1C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갈매기형 수장 24">
              <a:extLst>
                <a:ext uri="{FF2B5EF4-FFF2-40B4-BE49-F238E27FC236}">
                  <a16:creationId xmlns:a16="http://schemas.microsoft.com/office/drawing/2014/main" id="{A85381CB-4D2A-4971-B01C-9ECB988072AD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6" name="그룹 27">
            <a:extLst>
              <a:ext uri="{FF2B5EF4-FFF2-40B4-BE49-F238E27FC236}">
                <a16:creationId xmlns:a16="http://schemas.microsoft.com/office/drawing/2014/main" id="{DC4279B4-7AA2-46C5-828B-CBE69668D2BA}"/>
              </a:ext>
            </a:extLst>
          </p:cNvPr>
          <p:cNvGrpSpPr/>
          <p:nvPr/>
        </p:nvGrpSpPr>
        <p:grpSpPr>
          <a:xfrm>
            <a:off x="3851920" y="5805264"/>
            <a:ext cx="432048" cy="321257"/>
            <a:chOff x="1016605" y="5229200"/>
            <a:chExt cx="900100" cy="540060"/>
          </a:xfrm>
          <a:solidFill>
            <a:schemeClr val="bg1">
              <a:lumMod val="85000"/>
            </a:schemeClr>
          </a:solidFill>
        </p:grpSpPr>
        <p:sp>
          <p:nvSpPr>
            <p:cNvPr id="107" name="갈매기형 수장 23">
              <a:extLst>
                <a:ext uri="{FF2B5EF4-FFF2-40B4-BE49-F238E27FC236}">
                  <a16:creationId xmlns:a16="http://schemas.microsoft.com/office/drawing/2014/main" id="{4F2B74FD-FB68-4843-AC60-235AC736F171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갈매기형 수장 24">
              <a:extLst>
                <a:ext uri="{FF2B5EF4-FFF2-40B4-BE49-F238E27FC236}">
                  <a16:creationId xmlns:a16="http://schemas.microsoft.com/office/drawing/2014/main" id="{C6AB7165-A268-4AD2-AEE1-102765C9A797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004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8"/>
          <p:cNvSpPr txBox="1">
            <a:spLocks noChangeArrowheads="1"/>
          </p:cNvSpPr>
          <p:nvPr/>
        </p:nvSpPr>
        <p:spPr bwMode="auto">
          <a:xfrm>
            <a:off x="184153" y="692696"/>
            <a:ext cx="6863906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dirty="0">
                <a:ln w="3175">
                  <a:noFill/>
                </a:ln>
                <a:solidFill>
                  <a:prstClr val="white">
                    <a:lumMod val="50000"/>
                  </a:prstClr>
                </a:solidFill>
                <a:latin typeface="KoPub돋움체_Pro Bold" pitchFamily="18" charset="-127"/>
                <a:ea typeface="KoPub돋움체_Pro Bold" pitchFamily="18" charset="-127"/>
              </a:rPr>
              <a:t>◎</a:t>
            </a:r>
            <a:r>
              <a:rPr lang="en-US" altLang="ko-KR" dirty="0">
                <a:ln w="3175">
                  <a:noFill/>
                </a:ln>
                <a:solidFill>
                  <a:prstClr val="white">
                    <a:lumMod val="50000"/>
                  </a:prstClr>
                </a:solidFill>
                <a:latin typeface="KoPub돋움체_Pro Bold" pitchFamily="18" charset="-127"/>
                <a:ea typeface="KoPub돋움체_Pro Bold" pitchFamily="18" charset="-127"/>
              </a:rPr>
              <a:t> 1</a:t>
            </a:r>
            <a:r>
              <a:rPr lang="ko-KR" altLang="en-US" dirty="0">
                <a:ln w="3175">
                  <a:noFill/>
                </a:ln>
                <a:solidFill>
                  <a:prstClr val="white">
                    <a:lumMod val="50000"/>
                  </a:prstClr>
                </a:solidFill>
                <a:latin typeface="KoPub돋움체_Pro Bold" pitchFamily="18" charset="-127"/>
                <a:ea typeface="KoPub돋움체_Pro Bold" pitchFamily="18" charset="-127"/>
              </a:rPr>
              <a:t>일차</a:t>
            </a:r>
            <a:endParaRPr lang="ko-KR" altLang="en-US" dirty="0">
              <a:ln w="3175">
                <a:noFill/>
              </a:ln>
              <a:solidFill>
                <a:schemeClr val="bg1">
                  <a:lumMod val="50000"/>
                </a:schemeClr>
              </a:solidFill>
              <a:latin typeface="KoPub돋움체_Pro Bold" pitchFamily="18" charset="-127"/>
              <a:ea typeface="KoPub돋움체_Pro Bold" pitchFamily="18" charset="-127"/>
            </a:endParaRPr>
          </a:p>
        </p:txBody>
      </p:sp>
      <p:sp>
        <p:nvSpPr>
          <p:cNvPr id="25" name="Text Box 99"/>
          <p:cNvSpPr txBox="1">
            <a:spLocks noChangeArrowheads="1"/>
          </p:cNvSpPr>
          <p:nvPr/>
        </p:nvSpPr>
        <p:spPr bwMode="auto">
          <a:xfrm>
            <a:off x="138336" y="220578"/>
            <a:ext cx="6305872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>
              <a:spcBef>
                <a:spcPct val="50000"/>
              </a:spcBef>
              <a:defRPr sz="2000">
                <a:ln w="3175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_Pro Bold" pitchFamily="18" charset="-127"/>
                <a:ea typeface="KoPub돋움체_Pro Bold" pitchFamily="18" charset="-127"/>
              </a:defRPr>
            </a:lvl1pPr>
          </a:lstStyle>
          <a:p>
            <a:r>
              <a:rPr lang="ko-KR" altLang="en-US" dirty="0"/>
              <a:t>프로그램 내용 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671CB3F-B39A-41D0-95F9-31F028EE7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51221"/>
              </p:ext>
            </p:extLst>
          </p:nvPr>
        </p:nvGraphicFramePr>
        <p:xfrm>
          <a:off x="184153" y="1134036"/>
          <a:ext cx="8492303" cy="5122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2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6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진행일시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프로그램명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주요내용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진행방법</a:t>
                      </a:r>
                      <a:endParaRPr kumimoji="1" lang="en-US" altLang="ko-KR" sz="1200" b="1" kern="12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투입강사</a:t>
                      </a:r>
                      <a:endParaRPr kumimoji="1" lang="en-US" altLang="ko-KR" sz="1200" b="1" kern="12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447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10:00~11:00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(1.5h)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집결 및 이동</a:t>
                      </a: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선린대학교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캠프장</a:t>
                      </a: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003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11:00~12:00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오리엔테이션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200" b="1" kern="12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팀빌딩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코로나</a:t>
                      </a: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안전사고 예방을 위한 안내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캠프 취지</a:t>
                      </a: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일정 및 주요프로그램 내용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적극적인 참여를 위한 동기부여 및 마인드 다지기</a:t>
                      </a: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참여식</a:t>
                      </a:r>
                      <a:endParaRPr kumimoji="1" lang="en-US" altLang="ko-KR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메인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1,</a:t>
                      </a: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보조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050144"/>
                  </a:ext>
                </a:extLst>
              </a:tr>
              <a:tr h="212003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12:00~13:00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중식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66242"/>
                  </a:ext>
                </a:extLst>
              </a:tr>
              <a:tr h="1114270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13:00~16:00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(3h)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인성기반 리더십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!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그것이 알고 싶다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인성기반 리더십이란 무엇인가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?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리더십의 종류 및 인성의 중요성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ko-KR" sz="12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나는 어떤 인성을 갖춘 리더인가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?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리더가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지녀야 할 역량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리더에게서 찾아보는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인성갖춘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리더의 자질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좋은 리더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vs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나쁜 리더</a:t>
                      </a: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강의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ko-KR" alt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참여식</a:t>
                      </a:r>
                      <a:endParaRPr kumimoji="1" lang="en-US" altLang="ko-KR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메인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2,</a:t>
                      </a: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보조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564462"/>
                  </a:ext>
                </a:extLst>
              </a:tr>
              <a:tr h="713291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16:00~18:00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(2h)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소통</a:t>
                      </a:r>
                      <a:r>
                        <a:rPr lang="ko-KR" altLang="en-US" sz="1200" b="1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is </a:t>
                      </a:r>
                      <a:r>
                        <a:rPr lang="ko-KR" altLang="en-US" sz="1200" b="1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뭔들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DISC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행동유형 자가 진단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</a:t>
                      </a:r>
                      <a:r>
                        <a:rPr lang="en-US" altLang="ko-KR" sz="12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DISC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행동유형의 특성 파악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</a:t>
                      </a:r>
                      <a:r>
                        <a:rPr lang="en-US" altLang="ko-KR" sz="12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DISC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를 통한 자기이해 및 타인 이해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 DISC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유형별 보완점 </a:t>
                      </a: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강의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ko-KR" alt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참여식</a:t>
                      </a:r>
                      <a:endParaRPr kumimoji="1" lang="en-US" altLang="ko-KR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메인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2,</a:t>
                      </a: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보조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058545"/>
                  </a:ext>
                </a:extLst>
              </a:tr>
              <a:tr h="356604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18:00~19:00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석식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2355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19:00~21:00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(2h)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함께하고 싶은 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인성갖춘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리더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!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친목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화합시간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팀별 미션수행을 통한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Good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리더 찾기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</a:t>
                      </a:r>
                      <a:r>
                        <a:rPr lang="en-US" altLang="ko-KR" sz="12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팀프로젝트 활동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</a:t>
                      </a:r>
                      <a:r>
                        <a:rPr lang="en-US" altLang="ko-KR" sz="12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소통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배려를 통한 인성을 갖춘 리더되기</a:t>
                      </a:r>
                      <a:endParaRPr lang="en-US" altLang="ko-KR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성공적인 학생회 운영을 위한 친목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화합의 시간 </a:t>
                      </a: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참여식</a:t>
                      </a:r>
                      <a:endParaRPr kumimoji="1" lang="en-US" altLang="ko-KR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메인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2,</a:t>
                      </a: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보조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150721"/>
                  </a:ext>
                </a:extLst>
              </a:tr>
            </a:tbl>
          </a:graphicData>
        </a:graphic>
      </p:graphicFrame>
      <p:pic>
        <p:nvPicPr>
          <p:cNvPr id="8" name="_x500588712" descr="EMB0000284c2575">
            <a:extLst>
              <a:ext uri="{FF2B5EF4-FFF2-40B4-BE49-F238E27FC236}">
                <a16:creationId xmlns:a16="http://schemas.microsoft.com/office/drawing/2014/main" id="{DE464C0E-7B17-4339-BDE4-C6221499A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06264"/>
            <a:ext cx="755997" cy="755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096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8"/>
          <p:cNvSpPr txBox="1">
            <a:spLocks noChangeArrowheads="1"/>
          </p:cNvSpPr>
          <p:nvPr/>
        </p:nvSpPr>
        <p:spPr bwMode="auto">
          <a:xfrm>
            <a:off x="184153" y="692696"/>
            <a:ext cx="6863906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dirty="0">
                <a:ln w="3175">
                  <a:noFill/>
                </a:ln>
                <a:solidFill>
                  <a:prstClr val="white">
                    <a:lumMod val="50000"/>
                  </a:prstClr>
                </a:solidFill>
                <a:latin typeface="KoPub돋움체_Pro Bold" pitchFamily="18" charset="-127"/>
                <a:ea typeface="KoPub돋움체_Pro Bold" pitchFamily="18" charset="-127"/>
              </a:rPr>
              <a:t>◎</a:t>
            </a:r>
            <a:r>
              <a:rPr lang="en-US" altLang="ko-KR" dirty="0">
                <a:ln w="3175">
                  <a:noFill/>
                </a:ln>
                <a:solidFill>
                  <a:prstClr val="white">
                    <a:lumMod val="50000"/>
                  </a:prstClr>
                </a:solidFill>
                <a:latin typeface="KoPub돋움체_Pro Bold" pitchFamily="18" charset="-127"/>
                <a:ea typeface="KoPub돋움체_Pro Bold" pitchFamily="18" charset="-127"/>
              </a:rPr>
              <a:t> 2</a:t>
            </a:r>
            <a:r>
              <a:rPr lang="ko-KR" altLang="en-US" dirty="0">
                <a:ln w="3175">
                  <a:noFill/>
                </a:ln>
                <a:solidFill>
                  <a:prstClr val="white">
                    <a:lumMod val="50000"/>
                  </a:prstClr>
                </a:solidFill>
                <a:latin typeface="KoPub돋움체_Pro Bold" pitchFamily="18" charset="-127"/>
                <a:ea typeface="KoPub돋움체_Pro Bold" pitchFamily="18" charset="-127"/>
              </a:rPr>
              <a:t>일차</a:t>
            </a:r>
            <a:endParaRPr lang="ko-KR" altLang="en-US" dirty="0">
              <a:ln w="3175">
                <a:noFill/>
              </a:ln>
              <a:solidFill>
                <a:schemeClr val="bg1">
                  <a:lumMod val="50000"/>
                </a:schemeClr>
              </a:solidFill>
              <a:latin typeface="KoPub돋움체_Pro Bold" pitchFamily="18" charset="-127"/>
              <a:ea typeface="KoPub돋움체_Pro Bold" pitchFamily="18" charset="-127"/>
            </a:endParaRPr>
          </a:p>
        </p:txBody>
      </p:sp>
      <p:sp>
        <p:nvSpPr>
          <p:cNvPr id="25" name="Text Box 99"/>
          <p:cNvSpPr txBox="1">
            <a:spLocks noChangeArrowheads="1"/>
          </p:cNvSpPr>
          <p:nvPr/>
        </p:nvSpPr>
        <p:spPr bwMode="auto">
          <a:xfrm>
            <a:off x="138336" y="220578"/>
            <a:ext cx="6305872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>
              <a:spcBef>
                <a:spcPct val="50000"/>
              </a:spcBef>
              <a:defRPr sz="2000">
                <a:ln w="3175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_Pro Bold" pitchFamily="18" charset="-127"/>
                <a:ea typeface="KoPub돋움체_Pro Bold" pitchFamily="18" charset="-127"/>
              </a:defRPr>
            </a:lvl1pPr>
          </a:lstStyle>
          <a:p>
            <a:r>
              <a:rPr lang="ko-KR" altLang="en-US" dirty="0"/>
              <a:t>프로그램 내용 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3FE87793-685A-4152-8BC4-6D755C0E9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297293"/>
              </p:ext>
            </p:extLst>
          </p:nvPr>
        </p:nvGraphicFramePr>
        <p:xfrm>
          <a:off x="194928" y="1151645"/>
          <a:ext cx="8492303" cy="4661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2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0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79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진행일시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프로그램명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주요내용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    고</a:t>
                      </a:r>
                      <a:endParaRPr kumimoji="1"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4977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09:00~11:00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(2h)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My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인성기반 리더십 설계</a:t>
                      </a:r>
                      <a:endParaRPr kumimoji="1" lang="en-US" altLang="ko-KR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꽃 길만 걷자</a:t>
                      </a: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내 인생의 인성가치 정립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인성가치의 중요성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리더로서의 올바른 가치 정립 </a:t>
                      </a:r>
                      <a:endParaRPr lang="en-US" altLang="ko-KR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타겟 리더십을 정하라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현재 리더십 진단을 통한 보완점 파악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타겟 리더십개발을 위한 액션 플랜 만들기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시각화를 통한 미래 인성기반 리더십 구체화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b="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b="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버킷 리스트 작성을 통한 자신에게 동기부여하기</a:t>
                      </a:r>
                      <a:endParaRPr lang="en-US" altLang="ko-KR" sz="1200" b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1200" b="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시간관리 및 목표시각화</a:t>
                      </a:r>
                      <a:endParaRPr lang="en-US" altLang="ko-KR" sz="1200" b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강의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ko-KR" alt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참여식</a:t>
                      </a:r>
                      <a:endParaRPr kumimoji="1" lang="en-US" altLang="ko-KR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메인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2,</a:t>
                      </a: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보조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8306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11:00~12:00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대학생활 에티켓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수료식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kern="1200" dirty="0">
                          <a:effectLst/>
                          <a:latin typeface="+mn-ea"/>
                          <a:ea typeface="+mn-ea"/>
                        </a:rPr>
                        <a:t>‣ </a:t>
                      </a:r>
                      <a:r>
                        <a:rPr kumimoji="1" lang="ko-KR" altLang="en-US" sz="1200" kern="1200" dirty="0">
                          <a:effectLst/>
                          <a:latin typeface="+mn-ea"/>
                          <a:ea typeface="+mn-ea"/>
                        </a:rPr>
                        <a:t>남녀</a:t>
                      </a:r>
                      <a:r>
                        <a:rPr kumimoji="1" lang="en-US" altLang="ko-KR" sz="1200" kern="1200" dirty="0"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1" lang="ko-KR" altLang="en-US" sz="1200" kern="1200" dirty="0">
                          <a:effectLst/>
                          <a:latin typeface="+mn-ea"/>
                          <a:ea typeface="+mn-ea"/>
                        </a:rPr>
                        <a:t>선후배간 지켜야 할 캠퍼스 에티켓</a:t>
                      </a:r>
                      <a:r>
                        <a:rPr kumimoji="1" lang="en-US" altLang="ko-KR" sz="1200" kern="1200" dirty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200" kern="1200" dirty="0">
                          <a:effectLst/>
                          <a:latin typeface="+mn-ea"/>
                          <a:ea typeface="+mn-ea"/>
                        </a:rPr>
                        <a:t>성희롱예방포함</a:t>
                      </a:r>
                      <a:r>
                        <a:rPr kumimoji="1" lang="en-US" altLang="ko-KR" sz="1200" kern="12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en-US" altLang="ko-KR" sz="1200" kern="1200" baseline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kern="1200" dirty="0">
                          <a:effectLst/>
                          <a:latin typeface="+mn-ea"/>
                          <a:ea typeface="+mn-ea"/>
                        </a:rPr>
                        <a:t>‣ </a:t>
                      </a:r>
                      <a:r>
                        <a:rPr kumimoji="1" lang="en-US" altLang="ko-KR" sz="1200" kern="1200" baseline="0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1200" kern="1200" baseline="0" dirty="0">
                          <a:effectLst/>
                          <a:latin typeface="+mn-ea"/>
                          <a:ea typeface="+mn-ea"/>
                        </a:rPr>
                        <a:t>박</a:t>
                      </a:r>
                      <a:r>
                        <a:rPr kumimoji="1" lang="en-US" altLang="ko-KR" sz="1200" kern="1200" baseline="0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ko-KR" altLang="en-US" sz="1200" kern="1200" baseline="0" dirty="0">
                          <a:effectLst/>
                          <a:latin typeface="+mn-ea"/>
                          <a:ea typeface="+mn-ea"/>
                        </a:rPr>
                        <a:t>일 활동영상 상영 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effectLst/>
                          <a:latin typeface="+mn-ea"/>
                          <a:ea typeface="+mn-ea"/>
                        </a:rPr>
                        <a:t>‣ </a:t>
                      </a:r>
                      <a:r>
                        <a:rPr kumimoji="1" lang="ko-KR" altLang="en-US" sz="1200" kern="1200" baseline="0" dirty="0">
                          <a:effectLst/>
                          <a:latin typeface="+mn-ea"/>
                          <a:ea typeface="+mn-ea"/>
                        </a:rPr>
                        <a:t>만족도 설문조사</a:t>
                      </a:r>
                      <a:r>
                        <a:rPr kumimoji="1" lang="en-US" altLang="ko-KR" sz="1200" kern="1200" baseline="0" dirty="0">
                          <a:effectLst/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1" lang="ko-KR" altLang="en-US" sz="1200" kern="1200" baseline="0" dirty="0">
                          <a:effectLst/>
                          <a:latin typeface="+mn-ea"/>
                          <a:ea typeface="+mn-ea"/>
                        </a:rPr>
                        <a:t>단체사진촬영 등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강의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ko-KR" altLang="en-US" sz="12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참여식</a:t>
                      </a:r>
                      <a:endParaRPr kumimoji="1" lang="en-US" altLang="ko-KR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메인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1,</a:t>
                      </a:r>
                      <a:r>
                        <a:rPr kumimoji="1" lang="ko-KR" altLang="en-US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보조</a:t>
                      </a:r>
                      <a:r>
                        <a:rPr kumimoji="1" lang="en-US" altLang="ko-KR" sz="12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073137"/>
                  </a:ext>
                </a:extLst>
              </a:tr>
              <a:tr h="903014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12:00~13:00</a:t>
                      </a:r>
                    </a:p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(1h)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중식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564462"/>
                  </a:ext>
                </a:extLst>
              </a:tr>
              <a:tr h="727193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13:00~</a:t>
                      </a:r>
                      <a:endParaRPr kumimoji="1"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인원파악 및 이동</a:t>
                      </a:r>
                      <a:endParaRPr kumimoji="1" lang="ko-KR" altLang="en-US" sz="12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‣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캠프장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선린대학교</a:t>
                      </a:r>
                      <a:endParaRPr kumimoji="1" lang="ko-KR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1" lang="en-US" altLang="en-US" sz="12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673" marR="54673" marT="27336" marB="2733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058545"/>
                  </a:ext>
                </a:extLst>
              </a:tr>
            </a:tbl>
          </a:graphicData>
        </a:graphic>
      </p:graphicFrame>
      <p:pic>
        <p:nvPicPr>
          <p:cNvPr id="7" name="_x500588712" descr="EMB0000284c2575">
            <a:extLst>
              <a:ext uri="{FF2B5EF4-FFF2-40B4-BE49-F238E27FC236}">
                <a16:creationId xmlns:a16="http://schemas.microsoft.com/office/drawing/2014/main" id="{F1B7376B-76F5-4D87-8669-4878BCBFC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21365"/>
            <a:ext cx="755997" cy="755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3735AC-2687-45BA-9197-C13B47519CCD}"/>
              </a:ext>
            </a:extLst>
          </p:cNvPr>
          <p:cNvSpPr txBox="1"/>
          <p:nvPr/>
        </p:nvSpPr>
        <p:spPr>
          <a:xfrm>
            <a:off x="184153" y="5877272"/>
            <a:ext cx="7268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* </a:t>
            </a:r>
            <a:r>
              <a:rPr lang="ko-KR" altLang="en-US" sz="1200" dirty="0"/>
              <a:t>일정 및 프로그램 내용</a:t>
            </a:r>
            <a:r>
              <a:rPr lang="en-US" altLang="ko-KR" sz="1200" dirty="0"/>
              <a:t>, </a:t>
            </a:r>
            <a:r>
              <a:rPr lang="ko-KR" altLang="en-US" sz="1200" dirty="0"/>
              <a:t>강사진은 협의 후 확정</a:t>
            </a:r>
          </a:p>
        </p:txBody>
      </p:sp>
    </p:spTree>
    <p:extLst>
      <p:ext uri="{BB962C8B-B14F-4D97-AF65-F5344CB8AC3E}">
        <p14:creationId xmlns:p14="http://schemas.microsoft.com/office/powerpoint/2010/main" val="564794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2403</TotalTime>
  <Words>524</Words>
  <Application>Microsoft Office PowerPoint</Application>
  <PresentationFormat>화면 슬라이드 쇼(4:3)</PresentationFormat>
  <Paragraphs>131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KoPub돋움체_Pro Bold</vt:lpstr>
      <vt:lpstr>나눔바른고딕</vt:lpstr>
      <vt:lpstr>나눔바른고딕OTF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Jin</dc:creator>
  <cp:lastModifiedBy>Administrator</cp:lastModifiedBy>
  <cp:revision>243</cp:revision>
  <cp:lastPrinted>2018-08-20T04:10:02Z</cp:lastPrinted>
  <dcterms:created xsi:type="dcterms:W3CDTF">2018-07-03T04:45:02Z</dcterms:created>
  <dcterms:modified xsi:type="dcterms:W3CDTF">2022-10-12T00:44:13Z</dcterms:modified>
</cp:coreProperties>
</file>